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3" r:id="rId6"/>
    <p:sldId id="274" r:id="rId7"/>
    <p:sldId id="275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DD731D3-D9B4-45D0-BECB-F181C8DFAE3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EC6250E-7F65-4C85-9762-94B5136211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731D3-D9B4-45D0-BECB-F181C8DFAE3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250E-7F65-4C85-9762-94B5136211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731D3-D9B4-45D0-BECB-F181C8DFAE3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250E-7F65-4C85-9762-94B5136211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731D3-D9B4-45D0-BECB-F181C8DFAE3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250E-7F65-4C85-9762-94B5136211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DD731D3-D9B4-45D0-BECB-F181C8DFAE3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EC6250E-7F65-4C85-9762-94B513621118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DD731D3-D9B4-45D0-BECB-F181C8DFAE3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EC6250E-7F65-4C85-9762-94B5136211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731D3-D9B4-45D0-BECB-F181C8DFAE3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250E-7F65-4C85-9762-94B5136211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731D3-D9B4-45D0-BECB-F181C8DFAE3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250E-7F65-4C85-9762-94B5136211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731D3-D9B4-45D0-BECB-F181C8DFAE3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250E-7F65-4C85-9762-94B5136211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731D3-D9B4-45D0-BECB-F181C8DFAE3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250E-7F65-4C85-9762-94B5136211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731D3-D9B4-45D0-BECB-F181C8DFAE3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6250E-7F65-4C85-9762-94B5136211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DD731D3-D9B4-45D0-BECB-F181C8DFAE3C}" type="datetimeFigureOut">
              <a:rPr lang="en-US" smtClean="0"/>
              <a:t>3/10/2014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EC6250E-7F65-4C85-9762-94B51362111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Greek and Hellenistic Religion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Syncretism</a:t>
            </a:r>
          </a:p>
          <a:p>
            <a:r>
              <a:rPr lang="en-US" dirty="0" smtClean="0"/>
              <a:t>Minoan- island of Crete</a:t>
            </a:r>
            <a:endParaRPr lang="en-US" dirty="0" smtClean="0"/>
          </a:p>
          <a:p>
            <a:r>
              <a:rPr lang="en-US" dirty="0" err="1" smtClean="0"/>
              <a:t>Minyans</a:t>
            </a:r>
            <a:r>
              <a:rPr lang="en-US" dirty="0" smtClean="0"/>
              <a:t>- on the mainland</a:t>
            </a:r>
            <a:endParaRPr lang="en-US" dirty="0" smtClean="0"/>
          </a:p>
          <a:p>
            <a:r>
              <a:rPr lang="en-US" dirty="0" err="1" smtClean="0"/>
              <a:t>Dorians</a:t>
            </a:r>
            <a:r>
              <a:rPr lang="en-US" dirty="0" smtClean="0"/>
              <a:t>- invading force</a:t>
            </a:r>
            <a:endParaRPr lang="en-US" dirty="0" smtClean="0"/>
          </a:p>
          <a:p>
            <a:r>
              <a:rPr lang="en-US" dirty="0" smtClean="0"/>
              <a:t>Dark 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Religion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Fertility goddess</a:t>
            </a:r>
          </a:p>
          <a:p>
            <a:r>
              <a:rPr lang="en-US" dirty="0" smtClean="0"/>
              <a:t>Emphasis on life, death, rebirth (life cycle)</a:t>
            </a:r>
          </a:p>
          <a:p>
            <a:pPr lvl="1"/>
            <a:r>
              <a:rPr lang="en-US" dirty="0" smtClean="0"/>
              <a:t>butterflies</a:t>
            </a:r>
          </a:p>
          <a:p>
            <a:r>
              <a:rPr lang="en-US" dirty="0" smtClean="0"/>
              <a:t>Sacrifices</a:t>
            </a:r>
          </a:p>
          <a:p>
            <a:r>
              <a:rPr lang="en-US" dirty="0" err="1" smtClean="0"/>
              <a:t>Theriomorphic</a:t>
            </a:r>
            <a:endParaRPr lang="en-US" dirty="0" smtClean="0"/>
          </a:p>
          <a:p>
            <a:r>
              <a:rPr lang="en-US" dirty="0" smtClean="0"/>
              <a:t>Immortality</a:t>
            </a:r>
          </a:p>
          <a:p>
            <a:r>
              <a:rPr lang="en-US" dirty="0" smtClean="0"/>
              <a:t>Animism (</a:t>
            </a:r>
            <a:r>
              <a:rPr lang="en-US" dirty="0" err="1" smtClean="0"/>
              <a:t>chthonioi</a:t>
            </a:r>
            <a:r>
              <a:rPr lang="en-US" dirty="0" smtClean="0"/>
              <a:t>- agricultural deities)</a:t>
            </a:r>
            <a:endParaRPr lang="en-US" dirty="0" smtClean="0"/>
          </a:p>
          <a:p>
            <a:r>
              <a:rPr lang="en-US" dirty="0" smtClean="0"/>
              <a:t>Local deities</a:t>
            </a:r>
          </a:p>
          <a:p>
            <a:r>
              <a:rPr lang="en-US" dirty="0" smtClean="0"/>
              <a:t>Funerals </a:t>
            </a:r>
          </a:p>
          <a:p>
            <a:r>
              <a:rPr lang="en-US" dirty="0" smtClean="0"/>
              <a:t>No canon of sacred myths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Olympian Pantheon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Polytheistic gods and goddesses residing on the top of </a:t>
            </a:r>
            <a:r>
              <a:rPr lang="en-US" smtClean="0"/>
              <a:t>Mount Olympus</a:t>
            </a:r>
            <a:endParaRPr lang="en-US" dirty="0" smtClean="0"/>
          </a:p>
          <a:p>
            <a:r>
              <a:rPr lang="en-US" dirty="0" smtClean="0"/>
              <a:t>Anthropomorphic</a:t>
            </a:r>
          </a:p>
          <a:p>
            <a:r>
              <a:rPr lang="en-US" dirty="0" smtClean="0"/>
              <a:t>Patriarchal</a:t>
            </a:r>
          </a:p>
          <a:p>
            <a:r>
              <a:rPr lang="en-US" dirty="0" smtClean="0"/>
              <a:t>Homer</a:t>
            </a:r>
          </a:p>
          <a:p>
            <a:r>
              <a:rPr lang="en-US" dirty="0" smtClean="0"/>
              <a:t>Zeus</a:t>
            </a:r>
          </a:p>
          <a:p>
            <a:r>
              <a:rPr lang="en-US" dirty="0" smtClean="0"/>
              <a:t>Centrality of Sky phenomena</a:t>
            </a:r>
          </a:p>
          <a:p>
            <a:r>
              <a:rPr lang="en-US" dirty="0" smtClean="0"/>
              <a:t>Largely oral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Zeus	King of gods</a:t>
            </a:r>
            <a:endParaRPr lang="en-US" dirty="0"/>
          </a:p>
        </p:txBody>
      </p:sp>
      <p:pic>
        <p:nvPicPr>
          <p:cNvPr id="9" name="Content Placeholder 8" descr="Zeu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2438400"/>
            <a:ext cx="2133600" cy="3769360"/>
          </a:xfrm>
        </p:spPr>
      </p:pic>
      <p:pic>
        <p:nvPicPr>
          <p:cNvPr id="14" name="Content Placeholder 13" descr="zeus temple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191000" y="3048000"/>
            <a:ext cx="3227387" cy="2057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Athena		goddess of war/wisdom</a:t>
            </a:r>
            <a:endParaRPr lang="en-US" dirty="0"/>
          </a:p>
        </p:txBody>
      </p:sp>
      <p:pic>
        <p:nvPicPr>
          <p:cNvPr id="4" name="Content Placeholder 3" descr="Athe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362200"/>
            <a:ext cx="2381250" cy="3438525"/>
          </a:xfrm>
        </p:spPr>
      </p:pic>
      <p:pic>
        <p:nvPicPr>
          <p:cNvPr id="5" name="Picture 4" descr="parthen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2514600"/>
            <a:ext cx="3429000" cy="22502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10200" y="5181600"/>
            <a:ext cx="2286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Parthenon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Apollo		god of reason</a:t>
            </a:r>
            <a:endParaRPr lang="en-US" dirty="0"/>
          </a:p>
        </p:txBody>
      </p:sp>
      <p:pic>
        <p:nvPicPr>
          <p:cNvPr id="4" name="Content Placeholder 3" descr="apoll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2666999"/>
            <a:ext cx="3200400" cy="3160395"/>
          </a:xfrm>
        </p:spPr>
      </p:pic>
      <p:pic>
        <p:nvPicPr>
          <p:cNvPr id="6" name="Picture 5" descr="apollo temp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2743199"/>
            <a:ext cx="2057400" cy="3105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Olympian Pantheon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Sacred is present and forbidden to touch</a:t>
            </a:r>
          </a:p>
          <a:p>
            <a:r>
              <a:rPr lang="en-US" dirty="0" smtClean="0"/>
              <a:t>3 categories of people: priests, warriors, commoners</a:t>
            </a:r>
          </a:p>
          <a:p>
            <a:r>
              <a:rPr lang="en-US" dirty="0" smtClean="0"/>
              <a:t>Oracles</a:t>
            </a:r>
          </a:p>
          <a:p>
            <a:pPr lvl="1"/>
            <a:r>
              <a:rPr lang="en-US" dirty="0" smtClean="0"/>
              <a:t>Oracle at Delphi (Apollo)</a:t>
            </a:r>
          </a:p>
          <a:p>
            <a:pPr lvl="1"/>
            <a:r>
              <a:rPr lang="en-US" dirty="0" smtClean="0"/>
              <a:t>Pilgrimage </a:t>
            </a:r>
          </a:p>
          <a:p>
            <a:r>
              <a:rPr lang="en-US" dirty="0" smtClean="0"/>
              <a:t>Older Mystery Cults</a:t>
            </a:r>
          </a:p>
          <a:p>
            <a:pPr lvl="1"/>
            <a:r>
              <a:rPr lang="en-US" dirty="0" smtClean="0"/>
              <a:t>Proselytizing </a:t>
            </a:r>
          </a:p>
          <a:p>
            <a:pPr lvl="1"/>
            <a:r>
              <a:rPr lang="en-US" dirty="0" smtClean="0"/>
              <a:t>Secrecy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Older Mystery Cults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Orphics</a:t>
            </a:r>
            <a:endParaRPr lang="en-US" dirty="0" smtClean="0"/>
          </a:p>
          <a:p>
            <a:pPr lvl="1"/>
            <a:r>
              <a:rPr lang="en-US" dirty="0" smtClean="0"/>
              <a:t>Focuses on the underworld</a:t>
            </a:r>
          </a:p>
          <a:p>
            <a:pPr lvl="1"/>
            <a:r>
              <a:rPr lang="en-US" dirty="0" smtClean="0"/>
              <a:t>Orpheus</a:t>
            </a:r>
          </a:p>
          <a:p>
            <a:pPr lvl="1"/>
            <a:r>
              <a:rPr lang="en-US" dirty="0" smtClean="0"/>
              <a:t>Eurydice</a:t>
            </a:r>
          </a:p>
          <a:p>
            <a:pPr lvl="1"/>
            <a:r>
              <a:rPr lang="en-US" dirty="0" smtClean="0"/>
              <a:t>Soul is immortal but the body is its tomb</a:t>
            </a:r>
          </a:p>
          <a:p>
            <a:pPr lvl="1"/>
            <a:r>
              <a:rPr lang="en-US" dirty="0" smtClean="0"/>
              <a:t>Reincarnation to suffering</a:t>
            </a:r>
          </a:p>
          <a:p>
            <a:pPr lvl="1"/>
            <a:r>
              <a:rPr lang="en-US" dirty="0" smtClean="0"/>
              <a:t>Strict moral codes</a:t>
            </a:r>
          </a:p>
          <a:p>
            <a:pPr lvl="1"/>
            <a:r>
              <a:rPr lang="en-US" dirty="0" smtClean="0"/>
              <a:t>500 BCE</a:t>
            </a:r>
          </a:p>
          <a:p>
            <a:pPr lvl="1"/>
            <a:r>
              <a:rPr lang="en-US" dirty="0" smtClean="0"/>
              <a:t>Appealed to persons of refinement</a:t>
            </a:r>
          </a:p>
          <a:p>
            <a:pPr lvl="1"/>
            <a:r>
              <a:rPr lang="en-US" dirty="0" smtClean="0"/>
              <a:t>Sacred book</a:t>
            </a:r>
          </a:p>
        </p:txBody>
      </p:sp>
      <p:pic>
        <p:nvPicPr>
          <p:cNvPr id="4" name="Picture 3" descr="orpheus and eurydi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1066800"/>
            <a:ext cx="3003826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Older Mystery Cults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Pythagoreans</a:t>
            </a:r>
          </a:p>
          <a:p>
            <a:pPr lvl="1"/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century BCE</a:t>
            </a:r>
          </a:p>
          <a:p>
            <a:pPr lvl="1"/>
            <a:r>
              <a:rPr lang="en-US" dirty="0" smtClean="0"/>
              <a:t>Secret knowledge as precise as geometry</a:t>
            </a:r>
          </a:p>
          <a:p>
            <a:pPr lvl="1"/>
            <a:r>
              <a:rPr lang="en-US" dirty="0" smtClean="0"/>
              <a:t>Soul is immortal</a:t>
            </a:r>
          </a:p>
          <a:p>
            <a:pPr lvl="1"/>
            <a:r>
              <a:rPr lang="en-US" dirty="0" smtClean="0"/>
              <a:t>Reincarnation</a:t>
            </a:r>
          </a:p>
          <a:p>
            <a:pPr lvl="1"/>
            <a:r>
              <a:rPr lang="en-US" dirty="0" smtClean="0"/>
              <a:t>Ascetic life</a:t>
            </a:r>
          </a:p>
          <a:p>
            <a:pPr lvl="1"/>
            <a:r>
              <a:rPr lang="en-US" dirty="0" smtClean="0"/>
              <a:t>Vegetarianism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Older Mystery Cults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Dionysians</a:t>
            </a:r>
            <a:endParaRPr lang="en-US" dirty="0" smtClean="0"/>
          </a:p>
          <a:p>
            <a:pPr lvl="1"/>
            <a:r>
              <a:rPr lang="en-US" dirty="0" smtClean="0"/>
              <a:t>Dionysus- god of vegetation and wine</a:t>
            </a:r>
          </a:p>
          <a:p>
            <a:pPr lvl="1"/>
            <a:r>
              <a:rPr lang="en-US" dirty="0" smtClean="0"/>
              <a:t>Irrational and emotional</a:t>
            </a:r>
          </a:p>
          <a:p>
            <a:pPr lvl="1"/>
            <a:r>
              <a:rPr lang="en-US" dirty="0" smtClean="0"/>
              <a:t>Popular among married women</a:t>
            </a:r>
            <a:endParaRPr lang="en-US" dirty="0"/>
          </a:p>
        </p:txBody>
      </p:sp>
      <p:pic>
        <p:nvPicPr>
          <p:cNvPr id="4" name="Picture 3" descr="dionys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48400" y="3259494"/>
            <a:ext cx="1924050" cy="3141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Older Mystery Cults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Eleusinians</a:t>
            </a:r>
            <a:endParaRPr lang="en-US" dirty="0" smtClean="0"/>
          </a:p>
          <a:p>
            <a:pPr lvl="1"/>
            <a:r>
              <a:rPr lang="en-US" dirty="0" smtClean="0"/>
              <a:t>Demeter (goddess of grain)</a:t>
            </a:r>
          </a:p>
          <a:p>
            <a:pPr lvl="1"/>
            <a:r>
              <a:rPr lang="en-US" dirty="0" smtClean="0"/>
              <a:t>Persephone</a:t>
            </a:r>
          </a:p>
          <a:p>
            <a:pPr lvl="1"/>
            <a:r>
              <a:rPr lang="en-US" dirty="0" smtClean="0"/>
              <a:t>Hades (god of underworld)</a:t>
            </a:r>
          </a:p>
          <a:p>
            <a:pPr lvl="1"/>
            <a:r>
              <a:rPr lang="en-US" dirty="0" smtClean="0"/>
              <a:t>Explains cycle of harvest and winter</a:t>
            </a:r>
          </a:p>
          <a:p>
            <a:pPr lvl="1"/>
            <a:r>
              <a:rPr lang="en-US" dirty="0" smtClean="0"/>
              <a:t>Common ideas of immortality, fertility, </a:t>
            </a:r>
          </a:p>
          <a:p>
            <a:pPr lvl="1">
              <a:buNone/>
            </a:pPr>
            <a:r>
              <a:rPr lang="en-US" dirty="0" smtClean="0"/>
              <a:t>		death</a:t>
            </a:r>
          </a:p>
          <a:p>
            <a:pPr lvl="1"/>
            <a:r>
              <a:rPr lang="en-US" dirty="0" smtClean="0"/>
              <a:t>Secret knowledge</a:t>
            </a:r>
          </a:p>
          <a:p>
            <a:pPr lvl="1"/>
            <a:r>
              <a:rPr lang="en-US" dirty="0" smtClean="0"/>
              <a:t>Survived for about 2,000 years</a:t>
            </a:r>
          </a:p>
          <a:p>
            <a:pPr lvl="1"/>
            <a:r>
              <a:rPr lang="en-US" dirty="0" smtClean="0"/>
              <a:t>Appealed to all social classes</a:t>
            </a:r>
            <a:endParaRPr lang="en-US" dirty="0"/>
          </a:p>
        </p:txBody>
      </p:sp>
      <p:pic>
        <p:nvPicPr>
          <p:cNvPr id="4" name="Picture 3" descr="deme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0" y="838200"/>
            <a:ext cx="1981200" cy="2756452"/>
          </a:xfrm>
          <a:prstGeom prst="rect">
            <a:avLst/>
          </a:prstGeom>
        </p:spPr>
      </p:pic>
      <p:pic>
        <p:nvPicPr>
          <p:cNvPr id="5" name="Picture 4" descr="persephone and had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10400" y="3637473"/>
            <a:ext cx="2133600" cy="3220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Greek 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Love of wisdom</a:t>
            </a:r>
          </a:p>
          <a:p>
            <a:r>
              <a:rPr lang="en-US" dirty="0" smtClean="0"/>
              <a:t>Aristocratic elite</a:t>
            </a:r>
          </a:p>
          <a:p>
            <a:r>
              <a:rPr lang="en-US" dirty="0" smtClean="0"/>
              <a:t>Philosophers</a:t>
            </a:r>
          </a:p>
          <a:p>
            <a:pPr lvl="1"/>
            <a:r>
              <a:rPr lang="en-US" dirty="0" smtClean="0"/>
              <a:t>Thales</a:t>
            </a:r>
          </a:p>
          <a:p>
            <a:pPr lvl="1"/>
            <a:r>
              <a:rPr lang="en-US" dirty="0" smtClean="0"/>
              <a:t>Heraclitus</a:t>
            </a:r>
          </a:p>
          <a:p>
            <a:pPr lvl="1"/>
            <a:r>
              <a:rPr lang="en-US" dirty="0" err="1" smtClean="0"/>
              <a:t>Eleatics</a:t>
            </a:r>
            <a:r>
              <a:rPr lang="en-US" dirty="0" smtClean="0"/>
              <a:t> (Xenophanes</a:t>
            </a:r>
            <a:r>
              <a:rPr lang="en-US" smtClean="0"/>
              <a:t>)- monistic </a:t>
            </a:r>
            <a:r>
              <a:rPr lang="en-US" dirty="0" smtClean="0"/>
              <a:t>pantheism</a:t>
            </a:r>
          </a:p>
          <a:p>
            <a:pPr lvl="1"/>
            <a:r>
              <a:rPr lang="en-US" dirty="0" smtClean="0"/>
              <a:t>Empedocles</a:t>
            </a:r>
          </a:p>
          <a:p>
            <a:pPr lvl="1"/>
            <a:r>
              <a:rPr lang="en-US" dirty="0" smtClean="0"/>
              <a:t>Sophists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Greek 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Socrates</a:t>
            </a:r>
          </a:p>
          <a:p>
            <a:pPr lvl="1"/>
            <a:r>
              <a:rPr lang="en-US" dirty="0" smtClean="0"/>
              <a:t>Socratic Method</a:t>
            </a:r>
          </a:p>
          <a:p>
            <a:pPr lvl="1"/>
            <a:r>
              <a:rPr lang="en-US" dirty="0" smtClean="0"/>
              <a:t>Groups that rise after his death</a:t>
            </a:r>
          </a:p>
          <a:p>
            <a:pPr lvl="2"/>
            <a:r>
              <a:rPr lang="en-US" dirty="0" err="1" smtClean="0"/>
              <a:t>Cyrenaics</a:t>
            </a:r>
            <a:r>
              <a:rPr lang="en-US" dirty="0" smtClean="0"/>
              <a:t>- hedonism</a:t>
            </a:r>
          </a:p>
          <a:p>
            <a:pPr lvl="2"/>
            <a:r>
              <a:rPr lang="en-US" dirty="0" smtClean="0"/>
              <a:t>Cynics- Diogenes</a:t>
            </a:r>
          </a:p>
          <a:p>
            <a:r>
              <a:rPr lang="en-US" dirty="0" smtClean="0"/>
              <a:t>Plato</a:t>
            </a:r>
          </a:p>
          <a:p>
            <a:pPr lvl="1"/>
            <a:r>
              <a:rPr lang="en-US" dirty="0" smtClean="0"/>
              <a:t>Dualism</a:t>
            </a:r>
          </a:p>
          <a:p>
            <a:pPr lvl="1"/>
            <a:r>
              <a:rPr lang="en-US" dirty="0" smtClean="0"/>
              <a:t>The Forms</a:t>
            </a:r>
          </a:p>
          <a:p>
            <a:pPr lvl="1"/>
            <a:r>
              <a:rPr lang="en-US" dirty="0" smtClean="0"/>
              <a:t>Immortal</a:t>
            </a:r>
          </a:p>
          <a:p>
            <a:pPr lvl="1"/>
            <a:r>
              <a:rPr lang="en-US" dirty="0" smtClean="0"/>
              <a:t>Myth of the Cave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Greek 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Aristotle</a:t>
            </a:r>
          </a:p>
          <a:p>
            <a:pPr lvl="1"/>
            <a:r>
              <a:rPr lang="en-US" dirty="0" smtClean="0"/>
              <a:t>Logic</a:t>
            </a:r>
          </a:p>
          <a:p>
            <a:pPr lvl="1"/>
            <a:r>
              <a:rPr lang="en-US" dirty="0" smtClean="0"/>
              <a:t>Golden mean</a:t>
            </a:r>
          </a:p>
          <a:p>
            <a:r>
              <a:rPr lang="en-US" dirty="0" smtClean="0"/>
              <a:t>Epicureans</a:t>
            </a:r>
          </a:p>
          <a:p>
            <a:pPr lvl="1"/>
            <a:r>
              <a:rPr lang="en-US" dirty="0" smtClean="0"/>
              <a:t>No immortality of the soul</a:t>
            </a:r>
          </a:p>
          <a:p>
            <a:r>
              <a:rPr lang="en-US" dirty="0" smtClean="0"/>
              <a:t>Stoics- Zeno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Hellenistic Mystery Cults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Alexander the Great (332-329 BCE is beginning of Hellenistic period)</a:t>
            </a:r>
          </a:p>
          <a:p>
            <a:r>
              <a:rPr lang="en-US" dirty="0" smtClean="0"/>
              <a:t>Hellenism</a:t>
            </a:r>
          </a:p>
          <a:p>
            <a:r>
              <a:rPr lang="en-US" dirty="0" smtClean="0"/>
              <a:t>Syncretism</a:t>
            </a:r>
          </a:p>
          <a:p>
            <a:r>
              <a:rPr lang="en-US" dirty="0" smtClean="0"/>
              <a:t>Middle Eastern deities come to Greece</a:t>
            </a:r>
          </a:p>
          <a:p>
            <a:r>
              <a:rPr lang="en-US" dirty="0" smtClean="0"/>
              <a:t>Brought the mother goddess (this may be connected to Mary the mother of Jesus in the early Christian Church)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Hellenistic Mystery Cults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Cybele (200BCE)</a:t>
            </a:r>
          </a:p>
          <a:p>
            <a:pPr lvl="1"/>
            <a:r>
              <a:rPr lang="en-US" dirty="0" smtClean="0"/>
              <a:t>Comes from Phrygia (Turkey)</a:t>
            </a:r>
          </a:p>
          <a:p>
            <a:pPr lvl="1"/>
            <a:r>
              <a:rPr lang="en-US" dirty="0" smtClean="0"/>
              <a:t>Identified with Rhea</a:t>
            </a:r>
          </a:p>
          <a:p>
            <a:pPr lvl="1"/>
            <a:r>
              <a:rPr lang="en-US" dirty="0" smtClean="0"/>
              <a:t>Mistress of animals</a:t>
            </a:r>
          </a:p>
          <a:p>
            <a:pPr lvl="1"/>
            <a:r>
              <a:rPr lang="en-US" dirty="0" err="1" smtClean="0"/>
              <a:t>Attis</a:t>
            </a:r>
            <a:endParaRPr lang="en-US" dirty="0" smtClean="0"/>
          </a:p>
          <a:p>
            <a:pPr lvl="1"/>
            <a:r>
              <a:rPr lang="en-US" dirty="0" smtClean="0"/>
              <a:t>Vengeful goddess</a:t>
            </a:r>
          </a:p>
          <a:p>
            <a:pPr lvl="1"/>
            <a:r>
              <a:rPr lang="en-US" dirty="0" smtClean="0"/>
              <a:t>Patroness of life and defender of women</a:t>
            </a:r>
          </a:p>
          <a:p>
            <a:pPr lvl="1"/>
            <a:r>
              <a:rPr lang="en-US" dirty="0" smtClean="0"/>
              <a:t>Rituals</a:t>
            </a:r>
          </a:p>
          <a:p>
            <a:pPr lvl="1"/>
            <a:r>
              <a:rPr lang="en-US" dirty="0" smtClean="0"/>
              <a:t>Popular religion</a:t>
            </a:r>
            <a:endParaRPr lang="en-US" dirty="0"/>
          </a:p>
        </p:txBody>
      </p:sp>
      <p:pic>
        <p:nvPicPr>
          <p:cNvPr id="4" name="Picture 3" descr="cybe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72200" y="2133600"/>
            <a:ext cx="1752600" cy="26706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Hellenistic Mystery Cults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Isis</a:t>
            </a:r>
          </a:p>
          <a:p>
            <a:pPr lvl="1"/>
            <a:r>
              <a:rPr lang="en-US" dirty="0" smtClean="0"/>
              <a:t>From Egypt (1</a:t>
            </a:r>
            <a:r>
              <a:rPr lang="en-US" baseline="30000" dirty="0" smtClean="0"/>
              <a:t>st</a:t>
            </a:r>
            <a:r>
              <a:rPr lang="en-US" dirty="0" smtClean="0"/>
              <a:t> century CE)</a:t>
            </a:r>
          </a:p>
          <a:p>
            <a:pPr lvl="1"/>
            <a:r>
              <a:rPr lang="en-US" dirty="0" err="1" smtClean="0"/>
              <a:t>Serapis</a:t>
            </a:r>
            <a:endParaRPr lang="en-US" dirty="0" smtClean="0"/>
          </a:p>
          <a:p>
            <a:pPr lvl="1"/>
            <a:r>
              <a:rPr lang="en-US" dirty="0" smtClean="0"/>
              <a:t>Heavenly queen of the elements, ruler of the stars and planets</a:t>
            </a:r>
          </a:p>
          <a:p>
            <a:pPr lvl="1"/>
            <a:r>
              <a:rPr lang="en-US" dirty="0" smtClean="0"/>
              <a:t>Theistic</a:t>
            </a:r>
          </a:p>
          <a:p>
            <a:pPr lvl="1"/>
            <a:r>
              <a:rPr lang="en-US" dirty="0" smtClean="0"/>
              <a:t>High code of ethics</a:t>
            </a:r>
          </a:p>
          <a:p>
            <a:pPr lvl="1"/>
            <a:r>
              <a:rPr lang="en-US" dirty="0" smtClean="0"/>
              <a:t>Ritual bathing</a:t>
            </a:r>
          </a:p>
        </p:txBody>
      </p:sp>
      <p:pic>
        <p:nvPicPr>
          <p:cNvPr id="4" name="Picture 3" descr="isis and horus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400" y="4043988"/>
            <a:ext cx="1552575" cy="2509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Hellenistic Mystery Cults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Mithraism</a:t>
            </a:r>
          </a:p>
          <a:p>
            <a:pPr lvl="1"/>
            <a:r>
              <a:rPr lang="en-US" dirty="0" err="1" smtClean="0"/>
              <a:t>Mithra</a:t>
            </a:r>
            <a:endParaRPr lang="en-US" dirty="0" smtClean="0"/>
          </a:p>
          <a:p>
            <a:pPr lvl="1"/>
            <a:r>
              <a:rPr lang="en-US" dirty="0" smtClean="0"/>
              <a:t>Iran (2</a:t>
            </a:r>
            <a:r>
              <a:rPr lang="en-US" baseline="30000" dirty="0" smtClean="0"/>
              <a:t>nd</a:t>
            </a:r>
            <a:r>
              <a:rPr lang="en-US" dirty="0" smtClean="0"/>
              <a:t> century CE)</a:t>
            </a:r>
          </a:p>
          <a:p>
            <a:pPr lvl="1"/>
            <a:r>
              <a:rPr lang="en-US" dirty="0" smtClean="0"/>
              <a:t>Popular among Roman soldiers</a:t>
            </a:r>
          </a:p>
          <a:p>
            <a:pPr lvl="1"/>
            <a:r>
              <a:rPr lang="en-US" dirty="0" smtClean="0"/>
              <a:t>Sacrifice of bull for fertility</a:t>
            </a:r>
          </a:p>
          <a:p>
            <a:pPr lvl="1"/>
            <a:r>
              <a:rPr lang="en-US" dirty="0" smtClean="0"/>
              <a:t>Secret rituals</a:t>
            </a:r>
          </a:p>
          <a:p>
            <a:pPr lvl="1"/>
            <a:r>
              <a:rPr lang="en-US" dirty="0" smtClean="0"/>
              <a:t>December 25</a:t>
            </a:r>
          </a:p>
          <a:p>
            <a:pPr lvl="1"/>
            <a:r>
              <a:rPr lang="en-US" dirty="0" smtClean="0"/>
              <a:t>Ran underground “churches” and schools</a:t>
            </a:r>
          </a:p>
          <a:p>
            <a:pPr lvl="1"/>
            <a:r>
              <a:rPr lang="en-US" dirty="0" smtClean="0"/>
              <a:t>Males only</a:t>
            </a:r>
            <a:endParaRPr lang="en-US" dirty="0"/>
          </a:p>
        </p:txBody>
      </p:sp>
      <p:pic>
        <p:nvPicPr>
          <p:cNvPr id="4" name="Picture 3" descr="mith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7400" y="2209800"/>
            <a:ext cx="2873274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Nature and divinity are together</a:t>
            </a:r>
          </a:p>
          <a:p>
            <a:r>
              <a:rPr lang="en-US" dirty="0" smtClean="0"/>
              <a:t>Fertility</a:t>
            </a:r>
          </a:p>
          <a:p>
            <a:r>
              <a:rPr lang="en-US" dirty="0" smtClean="0"/>
              <a:t>purification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242</TotalTime>
  <Words>423</Words>
  <Application>Microsoft Office PowerPoint</Application>
  <PresentationFormat>On-screen Show (4:3)</PresentationFormat>
  <Paragraphs>140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Urban</vt:lpstr>
      <vt:lpstr>Greek and Hellenistic Religion</vt:lpstr>
      <vt:lpstr>History</vt:lpstr>
      <vt:lpstr>Early Religion</vt:lpstr>
      <vt:lpstr>Olympian Pantheon</vt:lpstr>
      <vt:lpstr>Zeus King of gods</vt:lpstr>
      <vt:lpstr>Athena  goddess of war/wisdom</vt:lpstr>
      <vt:lpstr>Apollo  god of reason</vt:lpstr>
      <vt:lpstr>Olympian Pantheon (continued)</vt:lpstr>
      <vt:lpstr>Older Mystery Cults</vt:lpstr>
      <vt:lpstr>Older Mystery Cults</vt:lpstr>
      <vt:lpstr>Older Mystery Cults</vt:lpstr>
      <vt:lpstr>Older Mystery Cults</vt:lpstr>
      <vt:lpstr>Greek Philosophy</vt:lpstr>
      <vt:lpstr>Greek Philosophy</vt:lpstr>
      <vt:lpstr>Greek Philosophy</vt:lpstr>
      <vt:lpstr>The Hellenistic Mystery Cults</vt:lpstr>
      <vt:lpstr>The Hellenistic Mystery Cults</vt:lpstr>
      <vt:lpstr>The Hellenistic Mystery Cults</vt:lpstr>
      <vt:lpstr>The Hellenistic Mystery Cults</vt:lpstr>
      <vt:lpstr>Worldview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Greek and Hellenistic Religion</dc:title>
  <dc:creator>Melissa Renee Lewis</dc:creator>
  <cp:lastModifiedBy>Techsup</cp:lastModifiedBy>
  <cp:revision>14</cp:revision>
  <dcterms:created xsi:type="dcterms:W3CDTF">2009-10-17T19:27:00Z</dcterms:created>
  <dcterms:modified xsi:type="dcterms:W3CDTF">2014-03-10T15:44:21Z</dcterms:modified>
</cp:coreProperties>
</file>